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17CBF-DFF3-4E91-A27B-55141301EFE6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36071-91DB-4FC0-9779-9DF881A3B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36071-91DB-4FC0-9779-9DF881A3B2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A46423-F2AC-4F53-9364-6B64356FF464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66933D-A210-4BEE-9C0A-16563755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1676399"/>
          </a:xfrm>
        </p:spPr>
        <p:txBody>
          <a:bodyPr>
            <a:normAutofit/>
          </a:bodyPr>
          <a:lstStyle/>
          <a:p>
            <a:r>
              <a:rPr lang="en-US" sz="4800" dirty="0" smtClean="0"/>
              <a:t>OSPE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176331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Professor </a:t>
            </a:r>
            <a:r>
              <a:rPr lang="en-US" dirty="0" err="1" smtClean="0">
                <a:solidFill>
                  <a:schemeClr val="tx1"/>
                </a:solidFill>
              </a:rPr>
              <a:t>Quazi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Tarikul</a:t>
            </a:r>
            <a:r>
              <a:rPr lang="en-US" dirty="0" smtClean="0">
                <a:solidFill>
                  <a:schemeClr val="tx1"/>
                </a:solidFill>
              </a:rPr>
              <a:t> Islam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MBBS,FCPS(Med),FRCP(</a:t>
            </a:r>
            <a:r>
              <a:rPr lang="en-US" sz="1700" dirty="0" err="1" smtClean="0">
                <a:solidFill>
                  <a:schemeClr val="tx1"/>
                </a:solidFill>
              </a:rPr>
              <a:t>Glasg</a:t>
            </a:r>
            <a:r>
              <a:rPr lang="en-US" sz="1700" dirty="0" smtClean="0">
                <a:solidFill>
                  <a:schemeClr val="tx1"/>
                </a:solidFill>
              </a:rPr>
              <a:t>),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FRCP(</a:t>
            </a:r>
            <a:r>
              <a:rPr lang="en-US" sz="1700" dirty="0" err="1" smtClean="0">
                <a:solidFill>
                  <a:schemeClr val="tx1"/>
                </a:solidFill>
              </a:rPr>
              <a:t>Edin</a:t>
            </a:r>
            <a:r>
              <a:rPr lang="en-US" sz="1700" dirty="0" smtClean="0">
                <a:solidFill>
                  <a:schemeClr val="tx1"/>
                </a:solidFill>
              </a:rPr>
              <a:t>),MACP(USA)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Professor and Head, Department of Medicine, 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Popular Medical College and Hospital</a:t>
            </a:r>
          </a:p>
          <a:p>
            <a:endParaRPr lang="en-US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Q.1 Identify the instrument? What are the parts ?			 2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Q.2 Mention 2 major diseases where the device can be used?		1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Q.3 Write down the name of  3 groups of drug  with one example and one side effect that can be used in the device? 				1.5 x 3 =4.5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Q.4 What device need to be used in case of children or elderly to get maximum benefit? 							0.5 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Q.5 mention 4 Advantages of its use over oral therapy? 			2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28600"/>
            <a:ext cx="58674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OSPE 4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"/>
            <a:ext cx="2365375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1 Metered dose inhaler, mouth piece, canister , device</a:t>
            </a:r>
          </a:p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2-Asthma</a:t>
            </a:r>
          </a:p>
          <a:p>
            <a:pPr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    -COPD</a:t>
            </a:r>
          </a:p>
          <a:p>
            <a:pPr lvl="0"/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3Bronchodilators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salbutamol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salmeterol.S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/E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tachycarda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       Steroids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beclomethasone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fluticasone.S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/E oral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candidasis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Anticholenergic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eg.ipratropium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bromide.S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/E dry mouth</a:t>
            </a:r>
          </a:p>
          <a:p>
            <a:pPr lvl="0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4      Spacer/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respo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chamber</a:t>
            </a:r>
          </a:p>
          <a:p>
            <a:pPr lvl="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5a) </a:t>
            </a:r>
            <a:r>
              <a:rPr lang="en-US" sz="1900" dirty="0" smtClean="0"/>
              <a:t>Rapid onset of action</a:t>
            </a:r>
          </a:p>
          <a:p>
            <a:pPr lvl="0">
              <a:buNone/>
            </a:pPr>
            <a:r>
              <a:rPr lang="en-US" sz="1900" dirty="0" smtClean="0"/>
              <a:t>               b)A smaller dose of drug is required as the lungs provide wider area for absorption</a:t>
            </a:r>
          </a:p>
          <a:p>
            <a:pPr lvl="0">
              <a:buNone/>
            </a:pPr>
            <a:r>
              <a:rPr lang="en-US" sz="1900" dirty="0" smtClean="0"/>
              <a:t>               c)Lower incidence of side effects</a:t>
            </a:r>
          </a:p>
          <a:p>
            <a:pPr lvl="0">
              <a:buNone/>
            </a:pPr>
            <a:r>
              <a:rPr lang="en-US" sz="1900" dirty="0" smtClean="0"/>
              <a:t>               d)Increased efficacy of drug</a:t>
            </a:r>
          </a:p>
          <a:p>
            <a:pPr lvl="0"/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45 year old male presented with progressive pallor, fever &amp; gum bleeding for 1 month.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GB" dirty="0" smtClean="0"/>
              <a:t>Investigation revealed- CBC:</a:t>
            </a:r>
            <a:endParaRPr lang="en-US" dirty="0" smtClean="0"/>
          </a:p>
          <a:p>
            <a:pPr lvl="0"/>
            <a:r>
              <a:rPr lang="en-GB" dirty="0" err="1" smtClean="0"/>
              <a:t>Hb</a:t>
            </a:r>
            <a:r>
              <a:rPr lang="en-GB" dirty="0" smtClean="0"/>
              <a:t>- 6 gm/dl</a:t>
            </a:r>
            <a:endParaRPr lang="en-US" dirty="0" smtClean="0"/>
          </a:p>
          <a:p>
            <a:pPr lvl="0"/>
            <a:r>
              <a:rPr lang="en-GB" dirty="0" smtClean="0"/>
              <a:t>Total count of WBC- 1000/ </a:t>
            </a:r>
            <a:r>
              <a:rPr lang="en-GB" dirty="0" err="1" smtClean="0"/>
              <a:t>cumm</a:t>
            </a:r>
            <a:endParaRPr lang="en-US" dirty="0" smtClean="0"/>
          </a:p>
          <a:p>
            <a:pPr lvl="0"/>
            <a:r>
              <a:rPr lang="en-GB" dirty="0" smtClean="0"/>
              <a:t>Platelet- 20,000/ </a:t>
            </a:r>
            <a:r>
              <a:rPr lang="en-GB" dirty="0" err="1" smtClean="0"/>
              <a:t>cumm</a:t>
            </a:r>
            <a:endParaRPr lang="en-US" dirty="0" smtClean="0"/>
          </a:p>
          <a:p>
            <a:pPr lvl="0"/>
            <a:r>
              <a:rPr lang="en-GB" dirty="0" smtClean="0"/>
              <a:t>ESR- 70 mm in 1</a:t>
            </a:r>
            <a:r>
              <a:rPr lang="en-GB" baseline="30000" dirty="0" smtClean="0"/>
              <a:t>st</a:t>
            </a:r>
            <a:r>
              <a:rPr lang="en-GB" dirty="0" smtClean="0"/>
              <a:t> hour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OSPE 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Question 1: What is the haematological diagnosis?   						1                                                                                                                                        </a:t>
            </a:r>
            <a:endParaRPr lang="en-US" dirty="0" smtClean="0"/>
          </a:p>
          <a:p>
            <a:r>
              <a:rPr lang="en-GB" dirty="0" smtClean="0"/>
              <a:t>Question 2: Mention 3 possible  causes. 	3                                                                                       </a:t>
            </a:r>
            <a:endParaRPr lang="en-US" dirty="0" smtClean="0"/>
          </a:p>
          <a:p>
            <a:r>
              <a:rPr lang="en-GB" dirty="0" smtClean="0"/>
              <a:t>Question 3: Mention 4 important physical signs you will look for. 				4                                        </a:t>
            </a:r>
            <a:endParaRPr lang="en-US" dirty="0" smtClean="0"/>
          </a:p>
          <a:p>
            <a:r>
              <a:rPr lang="en-GB" dirty="0" smtClean="0"/>
              <a:t>Question 4: Mention1 investigation to confirm your diagnosis. 				1                                              </a:t>
            </a:r>
            <a:endParaRPr lang="en-US" dirty="0" smtClean="0"/>
          </a:p>
          <a:p>
            <a:r>
              <a:rPr lang="en-GB" dirty="0" smtClean="0"/>
              <a:t>Question 5: Which group of drug can give rise to this type of blood picture?			1                     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 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Pancytopenia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	a)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Aplastic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		b)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hypersplenism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	 	c)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Leukaemia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3		a)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		b)bony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tendernes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		c)bleeding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menfestation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purpura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	 	d)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Hepatosplenomegaly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4		 bone marrow examination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		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cytotoxic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drugs/chemotherapy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A 15 year old girl presented with scanty </a:t>
            </a:r>
            <a:r>
              <a:rPr lang="en-GB" dirty="0" err="1" smtClean="0"/>
              <a:t>micturition</a:t>
            </a:r>
            <a:r>
              <a:rPr lang="en-GB" dirty="0" smtClean="0"/>
              <a:t> &amp; puffy face for 3 days. Urine routine &amp; microscopic examination revealed –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r>
              <a:rPr lang="en-GB" dirty="0" smtClean="0"/>
              <a:t>Colour:  Smoky</a:t>
            </a:r>
            <a:endParaRPr lang="en-US" dirty="0" smtClean="0"/>
          </a:p>
          <a:p>
            <a:pPr lvl="0"/>
            <a:r>
              <a:rPr lang="en-GB" dirty="0" smtClean="0"/>
              <a:t>Albumin +</a:t>
            </a:r>
            <a:endParaRPr lang="en-US" dirty="0" smtClean="0"/>
          </a:p>
          <a:p>
            <a:pPr lvl="0"/>
            <a:r>
              <a:rPr lang="en-GB" dirty="0" smtClean="0"/>
              <a:t>Pus cells : 0-2/ HPF</a:t>
            </a:r>
            <a:endParaRPr lang="en-US" dirty="0" smtClean="0"/>
          </a:p>
          <a:p>
            <a:pPr lvl="0"/>
            <a:r>
              <a:rPr lang="en-GB" dirty="0" smtClean="0"/>
              <a:t>RBC: 20-30/ HPF</a:t>
            </a:r>
            <a:endParaRPr lang="en-US" dirty="0" smtClean="0"/>
          </a:p>
          <a:p>
            <a:pPr lvl="0"/>
            <a:r>
              <a:rPr lang="en-GB" dirty="0" smtClean="0"/>
              <a:t>RBC cast: present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OSPE 6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Question 1 : What is your clinical diagnosis? 	1                                                                            </a:t>
            </a:r>
            <a:endParaRPr lang="en-US" dirty="0" smtClean="0"/>
          </a:p>
          <a:p>
            <a:r>
              <a:rPr lang="en-GB" dirty="0" smtClean="0"/>
              <a:t>Question 2: What important past history you want to ask the patient? 					1                            </a:t>
            </a:r>
            <a:endParaRPr lang="en-US" dirty="0" smtClean="0"/>
          </a:p>
          <a:p>
            <a:r>
              <a:rPr lang="en-GB" dirty="0" smtClean="0"/>
              <a:t>Question 3:Write down 3 important physical signs you may get in this patient. 		3             </a:t>
            </a:r>
            <a:endParaRPr lang="en-US" dirty="0" smtClean="0"/>
          </a:p>
          <a:p>
            <a:r>
              <a:rPr lang="en-GB" dirty="0" smtClean="0"/>
              <a:t>Question 4: Write down 4 other necessary investigations for this patient. 			2                      </a:t>
            </a:r>
            <a:endParaRPr lang="en-US" dirty="0" smtClean="0"/>
          </a:p>
          <a:p>
            <a:r>
              <a:rPr lang="en-GB" dirty="0" smtClean="0"/>
              <a:t>Question 5: Write down 2 complications of this condition if remain untreated. 			2             </a:t>
            </a:r>
            <a:endParaRPr lang="en-US" dirty="0" smtClean="0"/>
          </a:p>
          <a:p>
            <a:r>
              <a:rPr lang="en-GB" dirty="0" smtClean="0"/>
              <a:t>Question 6:How can you explain if this patient develops severe </a:t>
            </a:r>
            <a:r>
              <a:rPr lang="en-GB" dirty="0" err="1" smtClean="0"/>
              <a:t>orthopnoea</a:t>
            </a:r>
            <a:r>
              <a:rPr lang="en-GB" dirty="0" smtClean="0"/>
              <a:t>? 			1              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Continue..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 acute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glomerulonephritis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Scabies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Ans3a)hypertension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	b)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oedema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	 c)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4 a. 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	 b. s electrolyte, blood urea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	  c.USG of KUB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	 d. kidney biopsy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5. a. hypertensive heart failure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	b. renal failure/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	 c. electrolyte imbalance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6.  a. hypertensive heart failure/LVF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18 year old diabetic boy on insulin presented to emergency department with the complaints of </a:t>
            </a:r>
            <a:r>
              <a:rPr lang="en-GB" dirty="0" err="1" smtClean="0"/>
              <a:t>disorientattion</a:t>
            </a:r>
            <a:r>
              <a:rPr lang="en-GB" dirty="0" smtClean="0"/>
              <a:t> &amp; deep rapid breathing for 2 days . On query, his mother told that he has fever for 1 week &amp; may has missed insulin doses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OSPE 7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Q-1. What is your clinical diagnosis?	2</a:t>
            </a:r>
          </a:p>
          <a:p>
            <a:r>
              <a:rPr lang="en-GB" dirty="0" smtClean="0"/>
              <a:t>Q-2. Write down 4 important other signs you may get?						2</a:t>
            </a:r>
          </a:p>
          <a:p>
            <a:r>
              <a:rPr lang="en-GB" dirty="0" smtClean="0"/>
              <a:t>Q-3. Mention 4 most important investigations for her.				2</a:t>
            </a:r>
          </a:p>
          <a:p>
            <a:r>
              <a:rPr lang="en-GB" dirty="0" smtClean="0"/>
              <a:t>Q-4. Write down 4 important components of management.						4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3200399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Q.1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Identify the instrument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                                                               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Q.2   Mention 3 identifying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points?                                            .5x3=1.5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Q.3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Mention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 indications of procedure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clinical practice               3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Q.4  What is the common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sites of the procedure performed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	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Q.5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Write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down 3 contraindications of procedure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	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1.5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Q.6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Mention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 complications of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procedudure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                           1.5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Q.7 What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clinical bedside examination should be done for this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    0.5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"/>
            <a:ext cx="6596063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 smtClean="0"/>
              <a:t>Ans</a:t>
            </a:r>
            <a:r>
              <a:rPr lang="en-US" sz="1800" dirty="0" smtClean="0"/>
              <a:t> 1 diabetic </a:t>
            </a:r>
            <a:r>
              <a:rPr lang="en-US" sz="1800" dirty="0" err="1" smtClean="0"/>
              <a:t>ketoacidosis</a:t>
            </a:r>
            <a:endParaRPr lang="en-US" sz="1800" dirty="0" smtClean="0"/>
          </a:p>
          <a:p>
            <a:r>
              <a:rPr lang="en-US" sz="1800" dirty="0" err="1" smtClean="0"/>
              <a:t>Ans</a:t>
            </a:r>
            <a:r>
              <a:rPr lang="en-US" sz="1800" dirty="0" smtClean="0"/>
              <a:t> 2a.dehydration</a:t>
            </a:r>
          </a:p>
          <a:p>
            <a:pPr>
              <a:buNone/>
            </a:pPr>
            <a:r>
              <a:rPr lang="en-US" sz="1800" dirty="0" smtClean="0"/>
              <a:t>         	 </a:t>
            </a:r>
            <a:r>
              <a:rPr lang="en-US" sz="1800" dirty="0" err="1" smtClean="0"/>
              <a:t>b.kussmaul</a:t>
            </a:r>
            <a:r>
              <a:rPr lang="en-US" sz="1800" dirty="0" smtClean="0"/>
              <a:t> breathing/smell of acetone in breath</a:t>
            </a:r>
          </a:p>
          <a:p>
            <a:pPr>
              <a:buNone/>
            </a:pPr>
            <a:r>
              <a:rPr lang="en-US" sz="1800" dirty="0" smtClean="0"/>
              <a:t>          	 </a:t>
            </a:r>
            <a:r>
              <a:rPr lang="en-US" sz="1800" dirty="0" err="1" smtClean="0"/>
              <a:t>c.tachycardia</a:t>
            </a:r>
            <a:r>
              <a:rPr lang="en-US" sz="1800" dirty="0" smtClean="0"/>
              <a:t>/hypotension</a:t>
            </a:r>
          </a:p>
          <a:p>
            <a:pPr>
              <a:buNone/>
            </a:pPr>
            <a:r>
              <a:rPr lang="en-US" sz="1800" dirty="0" smtClean="0"/>
              <a:t>          	 </a:t>
            </a:r>
            <a:r>
              <a:rPr lang="en-US" sz="1800" dirty="0" err="1" smtClean="0"/>
              <a:t>d.cold</a:t>
            </a:r>
            <a:r>
              <a:rPr lang="en-US" sz="1800" dirty="0" smtClean="0"/>
              <a:t> extremities/peripheral cyanosis</a:t>
            </a:r>
          </a:p>
          <a:p>
            <a:r>
              <a:rPr lang="en-US" sz="1800" dirty="0" err="1" smtClean="0"/>
              <a:t>Ans</a:t>
            </a:r>
            <a:r>
              <a:rPr lang="en-US" sz="1800" dirty="0" smtClean="0"/>
              <a:t> 3 a. blood glucose level</a:t>
            </a:r>
          </a:p>
          <a:p>
            <a:pPr>
              <a:buNone/>
            </a:pPr>
            <a:r>
              <a:rPr lang="en-US" sz="1800" dirty="0" smtClean="0"/>
              <a:t>           	   b. blood/urine for </a:t>
            </a:r>
            <a:r>
              <a:rPr lang="en-US" sz="1800" dirty="0" err="1" smtClean="0"/>
              <a:t>ketone</a:t>
            </a:r>
            <a:r>
              <a:rPr lang="en-US" sz="1800" dirty="0" smtClean="0"/>
              <a:t> bodies</a:t>
            </a:r>
          </a:p>
          <a:p>
            <a:pPr>
              <a:buNone/>
            </a:pPr>
            <a:r>
              <a:rPr lang="en-US" sz="1800" dirty="0" smtClean="0"/>
              <a:t>              </a:t>
            </a:r>
            <a:r>
              <a:rPr lang="en-US" sz="1800" dirty="0" err="1" smtClean="0"/>
              <a:t>c.s</a:t>
            </a:r>
            <a:r>
              <a:rPr lang="en-US" sz="1800" dirty="0" smtClean="0"/>
              <a:t> electrolyte</a:t>
            </a:r>
          </a:p>
          <a:p>
            <a:pPr>
              <a:buNone/>
            </a:pPr>
            <a:r>
              <a:rPr lang="en-US" sz="1800" dirty="0" smtClean="0"/>
              <a:t>           	   </a:t>
            </a:r>
            <a:r>
              <a:rPr lang="en-US" sz="1800" dirty="0" err="1" smtClean="0"/>
              <a:t>d.s</a:t>
            </a:r>
            <a:r>
              <a:rPr lang="en-US" sz="1800" dirty="0" smtClean="0"/>
              <a:t> </a:t>
            </a:r>
            <a:r>
              <a:rPr lang="en-US" sz="1800" dirty="0" err="1" smtClean="0"/>
              <a:t>cr</a:t>
            </a:r>
            <a:r>
              <a:rPr lang="en-US" sz="1800" dirty="0" smtClean="0"/>
              <a:t>/blood urea nitrogen</a:t>
            </a:r>
          </a:p>
          <a:p>
            <a:pPr>
              <a:buNone/>
            </a:pPr>
            <a:r>
              <a:rPr lang="en-US" sz="1800" dirty="0" smtClean="0"/>
              <a:t>              </a:t>
            </a:r>
            <a:r>
              <a:rPr lang="en-US" sz="1800" dirty="0" err="1" smtClean="0"/>
              <a:t>e.infection</a:t>
            </a:r>
            <a:r>
              <a:rPr lang="en-US" sz="1800" dirty="0" smtClean="0"/>
              <a:t> screen/CBC</a:t>
            </a:r>
          </a:p>
          <a:p>
            <a:r>
              <a:rPr lang="en-US" sz="1800" dirty="0" err="1" smtClean="0"/>
              <a:t>Ans</a:t>
            </a:r>
            <a:r>
              <a:rPr lang="en-US" sz="1800" dirty="0" smtClean="0"/>
              <a:t> 4 a. correction of dehydration/</a:t>
            </a:r>
            <a:r>
              <a:rPr lang="en-US" sz="1800" dirty="0" err="1" smtClean="0"/>
              <a:t>i</a:t>
            </a:r>
            <a:r>
              <a:rPr lang="en-US" sz="1800" dirty="0" smtClean="0"/>
              <a:t>/v fluid</a:t>
            </a:r>
          </a:p>
          <a:p>
            <a:pPr>
              <a:buNone/>
            </a:pPr>
            <a:r>
              <a:rPr lang="en-US" sz="1800" dirty="0" smtClean="0"/>
              <a:t>             b. control of blood glucose/iv Insulin</a:t>
            </a:r>
          </a:p>
          <a:p>
            <a:pPr>
              <a:buNone/>
            </a:pPr>
            <a:r>
              <a:rPr lang="en-US" sz="1800" dirty="0" smtClean="0"/>
              <a:t>             c. correction of electrolyte imbalance</a:t>
            </a:r>
          </a:p>
          <a:p>
            <a:pPr>
              <a:buNone/>
            </a:pPr>
            <a:r>
              <a:rPr lang="en-US" sz="1800" dirty="0" smtClean="0"/>
              <a:t>             d. control of infection/management of other co-morbidities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50 year old male presented with blood report showing </a:t>
            </a:r>
            <a:r>
              <a:rPr lang="en-GB" dirty="0" err="1" smtClean="0"/>
              <a:t>bilirubin</a:t>
            </a:r>
            <a:r>
              <a:rPr lang="en-GB" dirty="0" smtClean="0"/>
              <a:t> 25 mg/ dl, SGPT- 60 U/L, Alkaline </a:t>
            </a:r>
            <a:r>
              <a:rPr lang="en-GB" dirty="0" err="1" smtClean="0"/>
              <a:t>phosphatase</a:t>
            </a:r>
            <a:r>
              <a:rPr lang="en-GB" dirty="0" smtClean="0"/>
              <a:t>- 1200 U/ L, </a:t>
            </a:r>
            <a:r>
              <a:rPr lang="en-GB" dirty="0" err="1" smtClean="0"/>
              <a:t>prothrombin</a:t>
            </a:r>
            <a:r>
              <a:rPr lang="en-GB" dirty="0" smtClean="0"/>
              <a:t> time-20 sec, control-12 sec.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Question 1: What is your clinical diagnosis?	1                                                                               </a:t>
            </a:r>
          </a:p>
          <a:p>
            <a:pPr>
              <a:buNone/>
            </a:pPr>
            <a:r>
              <a:rPr lang="en-GB" dirty="0" smtClean="0"/>
              <a:t>Question 2: Mention 3 important clinical history you will take to reach a diagnosis.		3       </a:t>
            </a:r>
          </a:p>
          <a:p>
            <a:pPr>
              <a:buNone/>
            </a:pPr>
            <a:r>
              <a:rPr lang="en-GB" dirty="0" smtClean="0"/>
              <a:t>Question 3: Write 2 other important investigations you will do in this case.				2                      </a:t>
            </a:r>
          </a:p>
          <a:p>
            <a:pPr>
              <a:buNone/>
            </a:pPr>
            <a:r>
              <a:rPr lang="en-GB" dirty="0" smtClean="0"/>
              <a:t>Question 4: Mention 4 important causes of this condition.						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OSPE 8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1 Obstructive jaundice</a:t>
            </a:r>
          </a:p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a.itching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         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b.pale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stool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         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c.fever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/abdominal pain</a:t>
            </a:r>
          </a:p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3 a.USG of HBS</a:t>
            </a: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         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b.MRCP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/ERCP</a:t>
            </a:r>
          </a:p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a.choledocolithiasis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         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b.carcnoma-ampullary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/pancreatic/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cholangiocarcinoma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c.primary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cirrhosis/primary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sclerosng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cholangitis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		 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d.biliary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stricture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hoto\thal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643312" y="2510631"/>
            <a:ext cx="1857375" cy="246697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en-US" dirty="0" err="1" smtClean="0"/>
              <a:t>Ospe</a:t>
            </a:r>
            <a:r>
              <a:rPr lang="en-US" dirty="0" smtClean="0"/>
              <a:t> 9</a:t>
            </a:r>
            <a:br>
              <a:rPr lang="en-US" dirty="0" smtClean="0"/>
            </a:br>
            <a:r>
              <a:rPr lang="en-US" dirty="0" smtClean="0"/>
              <a:t>Look at the picture and answer the following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Question 1:write down 2 positive finding?            1x2=2</a:t>
            </a:r>
          </a:p>
          <a:p>
            <a:r>
              <a:rPr lang="en-GB" dirty="0" smtClean="0"/>
              <a:t>Question 2: What is your diagnosis?                               1                                                                                             </a:t>
            </a:r>
          </a:p>
          <a:p>
            <a:r>
              <a:rPr lang="en-GB" dirty="0" smtClean="0"/>
              <a:t>Question 3: Mention 4 important  clinical signs you may encounter during examination of this child.         </a:t>
            </a:r>
            <a:r>
              <a:rPr lang="en-GB" dirty="0" smtClean="0"/>
              <a:t>        4                                                                                                                                         </a:t>
            </a:r>
            <a:endParaRPr lang="en-GB" dirty="0" smtClean="0"/>
          </a:p>
          <a:p>
            <a:r>
              <a:rPr lang="en-GB" dirty="0" smtClean="0"/>
              <a:t>Question 4: Mention 3 important </a:t>
            </a:r>
            <a:r>
              <a:rPr lang="en-GB" dirty="0" smtClean="0"/>
              <a:t>investigations </a:t>
            </a:r>
            <a:r>
              <a:rPr lang="en-GB" dirty="0" smtClean="0"/>
              <a:t>with expected positive findings.                        </a:t>
            </a:r>
            <a:r>
              <a:rPr lang="en-GB" dirty="0" smtClean="0"/>
              <a:t>      0.5x3=1.5</a:t>
            </a:r>
            <a:endParaRPr lang="en-GB" dirty="0" smtClean="0"/>
          </a:p>
          <a:p>
            <a:r>
              <a:rPr lang="en-GB" dirty="0" smtClean="0"/>
              <a:t>Question 5: What </a:t>
            </a:r>
            <a:r>
              <a:rPr lang="en-GB" dirty="0" err="1" smtClean="0"/>
              <a:t>dieatry</a:t>
            </a:r>
            <a:r>
              <a:rPr lang="en-GB" dirty="0" smtClean="0"/>
              <a:t> advice will you give this patient?                                                                            0.5                                                    </a:t>
            </a:r>
          </a:p>
          <a:p>
            <a:r>
              <a:rPr lang="en-GB" dirty="0" smtClean="0"/>
              <a:t>Question 6: Write down 2 side effects of repeated blood transfusion.                                                               1                               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Ospe</a:t>
            </a:r>
            <a:r>
              <a:rPr lang="en-US" dirty="0" smtClean="0"/>
              <a:t> 9 </a:t>
            </a:r>
            <a:r>
              <a:rPr lang="en-US" dirty="0" err="1" smtClean="0"/>
              <a:t>conti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 a. flat nasal bridge  b.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malar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eminence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Congenital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haemolytic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3 	 –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anaemia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-jaundice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spenomegaly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hepatomegaly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4  –CBC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-PBF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-HB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electorphoresis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avoide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excess iron containing diet</a:t>
            </a:r>
          </a:p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6      –transmission of HBC HCV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-secondary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haemochromatosis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hoto\rh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52600" y="2332038"/>
            <a:ext cx="6782777" cy="45259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Ospe</a:t>
            </a:r>
            <a:r>
              <a:rPr lang="en-US" dirty="0" smtClean="0"/>
              <a:t> 10</a:t>
            </a:r>
            <a:br>
              <a:rPr lang="en-US" dirty="0" smtClean="0"/>
            </a:br>
            <a:r>
              <a:rPr lang="en-US" dirty="0" smtClean="0"/>
              <a:t> Look at the picture and answer the following questions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Question 1:Mention 2 positive findings? 		1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Question 2: What is the most likely diagnosis? 	0.5                                                                         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Question 3: Write down  other 3 important deformities which may be found in the hand.			1.5        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Question 4: Write down 4 investigations used to support your diagnosis.    				2                       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Question 5: Mention 4 groups of drugs with example from each group which are used for treatment of this patient.							4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Question 6: Mention 2 investigations used for monitoring the drug safety.				1                       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Ospe</a:t>
            </a:r>
            <a:r>
              <a:rPr lang="en-US" dirty="0" smtClean="0"/>
              <a:t> 10 </a:t>
            </a:r>
            <a:r>
              <a:rPr lang="en-US" dirty="0" err="1" smtClean="0"/>
              <a:t>conti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a.swan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neck deformity of fingers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	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b.wasting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of hand muscles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Rheumatoid arthritis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a.boutonniere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/button hole deformity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b.Z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deformity of thumb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c.dorsal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subluxation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ulna/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ulner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deviation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4 a.CBC ESR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b.CRP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	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c.RA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factor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	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d.anti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CCP antibody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a.NSAID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indometacin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/naproxen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b. steroid-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prednisolone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c.DMARD-methotrxate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hydroxichloroquine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tofacitinib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d.biologics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rituximab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inflximab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Adalimubab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6 a.CBC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b.SGPT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 </a:t>
            </a:r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photo\thyr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057400"/>
            <a:ext cx="3027400" cy="452596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Ospe</a:t>
            </a:r>
            <a:r>
              <a:rPr lang="en-US" dirty="0" smtClean="0"/>
              <a:t> 11</a:t>
            </a:r>
            <a:br>
              <a:rPr lang="en-US" dirty="0" smtClean="0"/>
            </a:br>
            <a:r>
              <a:rPr lang="en-US" dirty="0" smtClean="0"/>
              <a:t>Look at the picture and answer the following questions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Ans1   Lumber puncture needle.</a:t>
            </a:r>
          </a:p>
          <a:p>
            <a:pPr marL="0" lvl="0" indent="0"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  Identifying points: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a)It is tall &amp; thin, metallic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b)It has 2 parts: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trocher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cannula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stylet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&amp; spinal needle</a:t>
            </a:r>
          </a:p>
          <a:p>
            <a:pPr marL="0" lv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c) There is no guard</a:t>
            </a:r>
          </a:p>
          <a:p>
            <a:pPr marL="0" lvl="0" indent="0"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3    Indications of the procedure performed by the instrument: </a:t>
            </a:r>
          </a:p>
          <a:p>
            <a:pPr marL="0" lv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A)Diagnostic:</a:t>
            </a:r>
          </a:p>
          <a:p>
            <a:pPr marL="0" lv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Meningitis / Encephalitis / GBS/ MS</a:t>
            </a:r>
          </a:p>
          <a:p>
            <a:pPr marL="0" lv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B)Therapeutic: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Administration of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intrathecal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medications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Methotrexate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ALL/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Removal of CSF to lower the pressure in IIH</a:t>
            </a:r>
          </a:p>
          <a:p>
            <a:pPr marL="0" lv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C)Procedure: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Spinal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anaesthesia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1800" dirty="0" smtClean="0"/>
          </a:p>
          <a:p>
            <a:pPr lvl="0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/>
              <a:t>Question 1:mention 2 most important findings of the picture?  	2          								</a:t>
            </a:r>
          </a:p>
          <a:p>
            <a:pPr>
              <a:buNone/>
            </a:pPr>
            <a:r>
              <a:rPr lang="en-GB" dirty="0" smtClean="0"/>
              <a:t>Question 2: What is your clinical diagnosis?  			1  </a:t>
            </a:r>
          </a:p>
          <a:p>
            <a:pPr>
              <a:buNone/>
            </a:pPr>
            <a:r>
              <a:rPr lang="en-GB" dirty="0" smtClean="0"/>
              <a:t>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GB" dirty="0" smtClean="0"/>
              <a:t>Question 3: Write down 2 other  important clinical signs which may be encountered during  examination of her eyes.                                2   </a:t>
            </a:r>
          </a:p>
          <a:p>
            <a:pPr>
              <a:buNone/>
            </a:pPr>
            <a:r>
              <a:rPr lang="en-GB" dirty="0" smtClean="0"/>
              <a:t>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GB" dirty="0" smtClean="0"/>
              <a:t>Question 4: Name 4 investigations to reach a diagnosis.                    2                                                      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Question 5: Write down the modalities of treatment with 1 indication  of each.                                                                                              3</a:t>
            </a:r>
          </a:p>
          <a:p>
            <a:pPr>
              <a:buNone/>
            </a:pPr>
            <a:r>
              <a:rPr lang="en-GB" dirty="0" smtClean="0"/>
              <a:t>                  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                                  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Ospe</a:t>
            </a:r>
            <a:r>
              <a:rPr lang="en-US" dirty="0" smtClean="0"/>
              <a:t> 11 continue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a.enlarged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thyroid gland/goiter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b.exopthalmos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thyrotoxicosis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Grave’s disease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3 a.lid lag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b.lid retraction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c.chemosis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d.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opthalmoplegia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4 a.TSH,FT4,FT3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b.USG of thyroid gland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c.anti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TR antibody/ anti TPO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 anti TG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d.thyroid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scan/FNAC of thyroid gland</a:t>
            </a:r>
          </a:p>
          <a:p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a.antithyroid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drug-first episode in patients &lt; 40 years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b.radio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iodine –age&gt; 40 years/recurrence after surgery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c.surgery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–large goiter/drug failure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</a:t>
            </a:r>
            <a:r>
              <a:rPr lang="en-US" dirty="0" smtClean="0"/>
              <a:t> 11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ede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590800"/>
            <a:ext cx="3829050" cy="331073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Ospe</a:t>
            </a:r>
            <a:r>
              <a:rPr lang="en-US" dirty="0" smtClean="0"/>
              <a:t> 12</a:t>
            </a:r>
            <a:br>
              <a:rPr lang="en-US" dirty="0" smtClean="0"/>
            </a:br>
            <a:r>
              <a:rPr lang="en-US" dirty="0" smtClean="0"/>
              <a:t> Look at the picture and answer the following questions 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Question 1:mention  most important findings of the picture?  2          								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Question 2: What is your most likely clinical diagnosis?  	    2  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Question 3: Write down the name of the organism of your most likely diagnosis?                              			   1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Question 4: Name 3 investigations to reach a diagnosis.         3                                                                           </a:t>
            </a:r>
          </a:p>
          <a:p>
            <a:pP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Question 5: Mention the drug of choice.                                  2                                                         </a:t>
            </a:r>
          </a:p>
          <a:p>
            <a:pPr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Ospe</a:t>
            </a:r>
            <a:r>
              <a:rPr lang="en-US" dirty="0" smtClean="0"/>
              <a:t> 12 continue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Ans.1: </a:t>
            </a:r>
            <a:r>
              <a:rPr lang="en-US" dirty="0" err="1" smtClean="0"/>
              <a:t>Unlateral</a:t>
            </a:r>
            <a:r>
              <a:rPr lang="en-US" dirty="0" smtClean="0"/>
              <a:t> leg </a:t>
            </a:r>
            <a:r>
              <a:rPr lang="en-US" dirty="0" err="1" smtClean="0"/>
              <a:t>oedema</a:t>
            </a:r>
            <a:r>
              <a:rPr lang="en-US" dirty="0" smtClean="0"/>
              <a:t>/swelling/non pitting </a:t>
            </a:r>
            <a:r>
              <a:rPr lang="en-US" dirty="0" err="1" smtClean="0"/>
              <a:t>oedema</a:t>
            </a:r>
            <a:endParaRPr lang="en-US" dirty="0" smtClean="0"/>
          </a:p>
          <a:p>
            <a:r>
              <a:rPr lang="en-US" dirty="0" smtClean="0"/>
              <a:t>Ans.2: Lymphatic </a:t>
            </a:r>
            <a:r>
              <a:rPr lang="en-US" dirty="0" err="1" smtClean="0"/>
              <a:t>filariasis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Ans.3: </a:t>
            </a:r>
            <a:r>
              <a:rPr lang="en-US" dirty="0" err="1" smtClean="0"/>
              <a:t>Wuchereria</a:t>
            </a:r>
            <a:r>
              <a:rPr lang="en-US" dirty="0" smtClean="0"/>
              <a:t> </a:t>
            </a:r>
            <a:r>
              <a:rPr lang="en-US" dirty="0" err="1" smtClean="0"/>
              <a:t>Bancrofti</a:t>
            </a:r>
            <a:endParaRPr lang="en-US" dirty="0" smtClean="0"/>
          </a:p>
          <a:p>
            <a:r>
              <a:rPr lang="en-US" dirty="0" smtClean="0"/>
              <a:t>Ans.4:  a. CBC/</a:t>
            </a:r>
            <a:r>
              <a:rPr lang="en-US" dirty="0" err="1" smtClean="0"/>
              <a:t>Eosinophil</a:t>
            </a:r>
            <a:r>
              <a:rPr lang="en-US" dirty="0" smtClean="0"/>
              <a:t> count</a:t>
            </a:r>
          </a:p>
          <a:p>
            <a:pPr>
              <a:buNone/>
            </a:pPr>
            <a:r>
              <a:rPr lang="en-US" dirty="0" smtClean="0"/>
              <a:t>		       b. Detection of microfilaria in PBF</a:t>
            </a:r>
          </a:p>
          <a:p>
            <a:pPr>
              <a:buNone/>
            </a:pPr>
            <a:r>
              <a:rPr lang="en-US" dirty="0" smtClean="0"/>
              <a:t>		       c. </a:t>
            </a:r>
            <a:r>
              <a:rPr lang="en-US" dirty="0" err="1" smtClean="0"/>
              <a:t>Filaria</a:t>
            </a:r>
            <a:r>
              <a:rPr lang="en-US" dirty="0" smtClean="0"/>
              <a:t> serology/ </a:t>
            </a:r>
            <a:r>
              <a:rPr lang="en-US" dirty="0" err="1" smtClean="0"/>
              <a:t>ICTor</a:t>
            </a:r>
            <a:r>
              <a:rPr lang="en-US" dirty="0" smtClean="0"/>
              <a:t> </a:t>
            </a:r>
            <a:r>
              <a:rPr lang="en-US" dirty="0" smtClean="0"/>
              <a:t>ELISA</a:t>
            </a:r>
            <a:endParaRPr lang="en-US" dirty="0" smtClean="0"/>
          </a:p>
          <a:p>
            <a:r>
              <a:rPr lang="en-US" dirty="0" smtClean="0"/>
              <a:t>Ans.5: </a:t>
            </a:r>
            <a:r>
              <a:rPr lang="en-US" dirty="0" err="1" smtClean="0"/>
              <a:t>Diethylcarbamazine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 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4   The needle in usually inserted between lumbar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spinous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processes ( usually              between L3 &amp; L4) through the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dura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matter and into the subarachnoid space.</a:t>
            </a:r>
          </a:p>
          <a:p>
            <a:pPr lvl="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Ans.5 a) clinical suspicion of raised intracranial pressure          </a:t>
            </a:r>
          </a:p>
          <a:p>
            <a:pPr lvl="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 b) severe thrombocytopenia</a:t>
            </a:r>
          </a:p>
          <a:p>
            <a:pPr marL="0" lvl="0" indent="0"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        c) local infection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Ans. 6  Complications of its use:(any 3)</a:t>
            </a: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Spinal headache (30%)</a:t>
            </a: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Transient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radicular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pain</a:t>
            </a: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Pain over the lumber region during the procedure</a:t>
            </a: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Infections such as meningitis are extremely rare ( provided an aseptic technique is used)</a:t>
            </a:r>
            <a:r>
              <a:rPr lang="en-US" sz="1800" dirty="0" smtClean="0"/>
              <a:t> </a:t>
            </a:r>
          </a:p>
          <a:p>
            <a:pPr lvl="0"/>
            <a:r>
              <a:rPr lang="en-US" sz="1800" dirty="0" smtClean="0"/>
              <a:t>Coning effect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Ans. 7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Fundoscopy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419814" cy="157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SPE 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343400"/>
            <a:ext cx="5527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3276600"/>
            <a:ext cx="746172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Q.1 Identify the instrument?                                                           1.5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Q.2 Mention its parts?                                                                       2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Q.3 Write down 6 Indications of the procedure performed by the instrument?                                                                                        3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Q.4 mention Common sites of the procedure performed by the instrument?                                                                                       1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Q.5 Mention 3 Complications of its use?                                      1.5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Q.6Write down 2 Contra- indications of the procedure?                  1</a:t>
            </a:r>
          </a:p>
          <a:p>
            <a:pPr lvl="0"/>
            <a:endParaRPr lang="en-US" dirty="0" smtClean="0">
              <a:solidFill>
                <a:srgbClr val="7030A0"/>
              </a:solidFill>
            </a:endParaRP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 bone marrow aspiration needle </a:t>
            </a: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.Ans2   has 3 parts-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trocher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cannula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&amp; a guard </a:t>
            </a:r>
          </a:p>
          <a:p>
            <a:pPr lvl="0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/>
              <a:t>  </a:t>
            </a:r>
            <a:r>
              <a:rPr lang="en-US" sz="2400" dirty="0" err="1" smtClean="0"/>
              <a:t>Leukaemia</a:t>
            </a:r>
            <a:endParaRPr lang="en-US" sz="2400" dirty="0" smtClean="0"/>
          </a:p>
          <a:p>
            <a:pPr lvl="0"/>
            <a:r>
              <a:rPr lang="en-US" sz="2400" dirty="0" smtClean="0"/>
              <a:t>     </a:t>
            </a:r>
            <a:r>
              <a:rPr lang="en-US" sz="2400" dirty="0" err="1" smtClean="0"/>
              <a:t>Aplastic</a:t>
            </a:r>
            <a:r>
              <a:rPr lang="en-US" sz="2400" dirty="0" smtClean="0"/>
              <a:t> </a:t>
            </a:r>
            <a:r>
              <a:rPr lang="en-US" sz="2400" dirty="0" err="1" smtClean="0"/>
              <a:t>anaemia</a:t>
            </a:r>
            <a:endParaRPr lang="en-US" sz="2400" dirty="0" smtClean="0"/>
          </a:p>
          <a:p>
            <a:pPr lvl="0"/>
            <a:r>
              <a:rPr lang="en-US" sz="2400" dirty="0" smtClean="0"/>
              <a:t>     </a:t>
            </a:r>
            <a:r>
              <a:rPr lang="en-US" sz="2400" dirty="0" err="1" smtClean="0"/>
              <a:t>Megaloblastic</a:t>
            </a:r>
            <a:r>
              <a:rPr lang="en-US" sz="2400" dirty="0" smtClean="0"/>
              <a:t> </a:t>
            </a:r>
            <a:r>
              <a:rPr lang="en-US" sz="2400" dirty="0" err="1" smtClean="0"/>
              <a:t>anaemia</a:t>
            </a:r>
            <a:endParaRPr lang="en-US" sz="2400" dirty="0" smtClean="0"/>
          </a:p>
          <a:p>
            <a:pPr lvl="0"/>
            <a:r>
              <a:rPr lang="en-US" sz="2400" dirty="0" smtClean="0"/>
              <a:t>     Multiple myeloma</a:t>
            </a:r>
          </a:p>
          <a:p>
            <a:pPr lvl="0"/>
            <a:r>
              <a:rPr lang="en-US" sz="2400" dirty="0" smtClean="0"/>
              <a:t>     Idiopathic Thrombocytopenic </a:t>
            </a:r>
            <a:r>
              <a:rPr lang="en-US" sz="2400" dirty="0" err="1" smtClean="0"/>
              <a:t>Purpura</a:t>
            </a:r>
            <a:r>
              <a:rPr lang="en-US" sz="2400" dirty="0" smtClean="0"/>
              <a:t> (ITP)</a:t>
            </a:r>
          </a:p>
          <a:p>
            <a:pPr lvl="0"/>
            <a:r>
              <a:rPr lang="en-US" sz="2400" dirty="0" smtClean="0"/>
              <a:t>     Kala-a-</a:t>
            </a:r>
            <a:r>
              <a:rPr lang="en-US" sz="2400" dirty="0" err="1" smtClean="0"/>
              <a:t>zar</a:t>
            </a:r>
            <a:r>
              <a:rPr lang="en-US" sz="2400" dirty="0" smtClean="0"/>
              <a:t> ( LD bodies)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Manubrium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sterni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Posterior iliac crest</a:t>
            </a: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Proximal part of tibia: if the age is below 2   years</a:t>
            </a:r>
          </a:p>
          <a:p>
            <a:pPr lvl="0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5  Pain at site of intervention</a:t>
            </a: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Haematoma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formation at the site of puncture</a:t>
            </a: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Infection</a:t>
            </a:r>
          </a:p>
          <a:p>
            <a:pPr lvl="0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6 Severe thrombocytopenia( less than 10,000/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cumm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Local infection at the site of puncture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154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Q.1 Identify the instrument					1</a:t>
            </a:r>
          </a:p>
          <a:p>
            <a:pPr>
              <a:buNone/>
            </a:pPr>
            <a:r>
              <a:rPr lang="en-US" sz="2000" dirty="0" smtClean="0"/>
              <a:t>Q.2Mention 4 aspects of its use with example of each ?	4</a:t>
            </a:r>
          </a:p>
          <a:p>
            <a:pPr>
              <a:buNone/>
            </a:pPr>
            <a:r>
              <a:rPr lang="en-US" sz="2000" dirty="0" smtClean="0"/>
              <a:t>Q.3 Mention the mark line over the instrument with justification 								2</a:t>
            </a:r>
          </a:p>
          <a:p>
            <a:pPr>
              <a:buNone/>
            </a:pPr>
            <a:r>
              <a:rPr lang="en-US" sz="2000" dirty="0" smtClean="0"/>
              <a:t>Q.4 write down 4 procedure to confirm whether it is correctly placed or not?						2</a:t>
            </a:r>
          </a:p>
          <a:p>
            <a:pPr>
              <a:buNone/>
            </a:pPr>
            <a:r>
              <a:rPr lang="en-US" sz="2000" dirty="0" smtClean="0"/>
              <a:t>Q.5 Mention 1  of immediate and 1 late complication of its use 								1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OSPE 3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39" t="11429" r="3226" b="2857"/>
          <a:stretch>
            <a:fillRect/>
          </a:stretch>
        </p:blipFill>
        <p:spPr bwMode="auto">
          <a:xfrm>
            <a:off x="838200" y="762000"/>
            <a:ext cx="6832209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Ans1. 	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Ryles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tube/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Nasogastric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tube</a:t>
            </a:r>
          </a:p>
          <a:p>
            <a:pPr marL="0" lv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2. </a:t>
            </a:r>
          </a:p>
          <a:p>
            <a:pPr marL="0" lv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Nasogastric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feeding  for patients who cannot eat,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Unconscious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patient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b)NG suction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in patient of intestinal obstruction, acute abdomen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c)Gastric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lavage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in patients with drug overdose or poisoning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d) Diagnostic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eg.To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collect fluid for gastric juice analysis.</a:t>
            </a:r>
          </a:p>
          <a:p>
            <a:pPr lv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 	 a. mark 1 tip at lower of esophagus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	b. mark 2  tip at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fundas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stomach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	c. mark 3  tip is at pylorus of stomach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Ans. 4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If it is inserted into the respiratory tract, violent cough reflex will be initiated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 the external end of tube is placed into water, if bubbles come out, the tube is in the respiratory tract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Aspiration will bring out gastric contents if it is correctly placed.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few cc of air is injected into the tube and at the same time auscultation done over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epigastrium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a gurgling sound will be heard over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epigastrium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if the tube is in the stomach.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Ans. </a:t>
            </a: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5    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Immediate-aspiration of gastric content/tube blockage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Late-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tracheo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oesophageal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fistula/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metabolc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complication.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583</TotalTime>
  <Words>927</Words>
  <Application>Microsoft Office PowerPoint</Application>
  <PresentationFormat>On-screen Show (4:3)</PresentationFormat>
  <Paragraphs>312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OSPE</vt:lpstr>
      <vt:lpstr>Q.1   Identify the instrument?                                                                 1 Q.2   Mention 3 identifying points?                                            .5x3=1.5 Q.3  Mention 3 indications of procedure in clinical practice               3  Q.4  What is the common sites of the procedure performed                1 Q.5  Write down 3 contraindications of procedure ?             1.5 Q.6  Mention 3 complications of the procedudure?                            1.5  Q.7 What clinical bedside examination should be done for this?     0.5 </vt:lpstr>
      <vt:lpstr>ANS.</vt:lpstr>
      <vt:lpstr>continue</vt:lpstr>
      <vt:lpstr>OSPE 2</vt:lpstr>
      <vt:lpstr>Ans. 2</vt:lpstr>
      <vt:lpstr>OSPE 3 </vt:lpstr>
      <vt:lpstr>Ans. 3</vt:lpstr>
      <vt:lpstr>Continue…</vt:lpstr>
      <vt:lpstr>OSPE 4</vt:lpstr>
      <vt:lpstr>Ans. 4</vt:lpstr>
      <vt:lpstr>OSPE 5</vt:lpstr>
      <vt:lpstr>continue</vt:lpstr>
      <vt:lpstr>Ans. 5</vt:lpstr>
      <vt:lpstr>OSPE 6</vt:lpstr>
      <vt:lpstr>Continue..</vt:lpstr>
      <vt:lpstr>Ans. 6</vt:lpstr>
      <vt:lpstr>OSPE 7</vt:lpstr>
      <vt:lpstr>Conti..</vt:lpstr>
      <vt:lpstr>Ans. 7</vt:lpstr>
      <vt:lpstr>OSPE 8</vt:lpstr>
      <vt:lpstr>Ans. 8</vt:lpstr>
      <vt:lpstr>Ospe 9 Look at the picture and answer the following questions</vt:lpstr>
      <vt:lpstr>Ospe 9 conti…</vt:lpstr>
      <vt:lpstr>Ans. 9</vt:lpstr>
      <vt:lpstr> Ospe 10  Look at the picture and answer the following questions  </vt:lpstr>
      <vt:lpstr>Ospe 10 conti…</vt:lpstr>
      <vt:lpstr>Ans.  10</vt:lpstr>
      <vt:lpstr>  Ospe 11 Look at the picture and answer the following questions   </vt:lpstr>
      <vt:lpstr>Ospe 11 continue</vt:lpstr>
      <vt:lpstr>Ans 11</vt:lpstr>
      <vt:lpstr>Ospe 12  Look at the picture and answer the following questions </vt:lpstr>
      <vt:lpstr>Ospe 12 continue</vt:lpstr>
      <vt:lpstr>ANS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OSPE</dc:title>
  <dc:creator>USER</dc:creator>
  <cp:lastModifiedBy>user</cp:lastModifiedBy>
  <cp:revision>87</cp:revision>
  <dcterms:created xsi:type="dcterms:W3CDTF">2019-08-22T15:34:17Z</dcterms:created>
  <dcterms:modified xsi:type="dcterms:W3CDTF">2019-08-25T18:35:04Z</dcterms:modified>
</cp:coreProperties>
</file>